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61" r:id="rId4"/>
    <p:sldId id="263" r:id="rId5"/>
    <p:sldId id="264" r:id="rId6"/>
    <p:sldId id="265" r:id="rId7"/>
    <p:sldId id="266"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492889-7D23-4B59-BB43-6B585A1F6725}"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60712-DC9A-40BC-B055-38C66CDFB898}"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92889-7D23-4B59-BB43-6B585A1F6725}"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60712-DC9A-40BC-B055-38C66CDFB8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92889-7D23-4B59-BB43-6B585A1F6725}"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60712-DC9A-40BC-B055-38C66CDFB8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492889-7D23-4B59-BB43-6B585A1F6725}"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60712-DC9A-40BC-B055-38C66CDFB89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92889-7D23-4B59-BB43-6B585A1F6725}" type="datetimeFigureOut">
              <a:rPr lang="en-US" smtClean="0"/>
              <a:t>4/19/2013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60712-DC9A-40BC-B055-38C66CDFB8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492889-7D23-4B59-BB43-6B585A1F6725}"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60712-DC9A-40BC-B055-38C66CDFB89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492889-7D23-4B59-BB43-6B585A1F6725}" type="datetimeFigureOut">
              <a:rPr lang="en-US" smtClean="0"/>
              <a:t>4/19/2013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60712-DC9A-40BC-B055-38C66CDFB89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492889-7D23-4B59-BB43-6B585A1F6725}" type="datetimeFigureOut">
              <a:rPr lang="en-US" smtClean="0"/>
              <a:t>4/19/2013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60712-DC9A-40BC-B055-38C66CDFB8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92889-7D23-4B59-BB43-6B585A1F6725}" type="datetimeFigureOut">
              <a:rPr lang="en-US" smtClean="0"/>
              <a:t>4/19/2013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60712-DC9A-40BC-B055-38C66CDFB8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92889-7D23-4B59-BB43-6B585A1F6725}"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60712-DC9A-40BC-B055-38C66CDFB8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92889-7D23-4B59-BB43-6B585A1F6725}" type="datetimeFigureOut">
              <a:rPr lang="en-US" smtClean="0"/>
              <a:t>4/19/2013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60712-DC9A-40BC-B055-38C66CDFB898}"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F492889-7D23-4B59-BB43-6B585A1F6725}" type="datetimeFigureOut">
              <a:rPr lang="en-US" smtClean="0"/>
              <a:t>4/19/2013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8860712-DC9A-40BC-B055-38C66CDFB8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youtube.com/watch?v=PXY7TkrPPzI&amp;feature=player_embedde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esthistorysites.net/index.php/american-history/1900/great-depression" TargetMode="External"/><Relationship Id="rId2" Type="http://schemas.openxmlformats.org/officeDocument/2006/relationships/hyperlink" Target="http://www.youtube.com/watch?v=PXY7TkrPPzI&amp;feature=player_embedded" TargetMode="External"/><Relationship Id="rId1" Type="http://schemas.openxmlformats.org/officeDocument/2006/relationships/slideLayout" Target="../slideLayouts/slideLayout2.xml"/><Relationship Id="rId4" Type="http://schemas.openxmlformats.org/officeDocument/2006/relationships/hyperlink" Target="http://www.dlt.ncssm.edu/.../lessonplans/.../New_Deal.../New_Deal_Crit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657600"/>
            <a:ext cx="5637010" cy="882119"/>
          </a:xfrm>
        </p:spPr>
        <p:txBody>
          <a:bodyPr>
            <a:normAutofit/>
          </a:bodyPr>
          <a:lstStyle/>
          <a:p>
            <a:pPr algn="ctr"/>
            <a:r>
              <a:rPr lang="en-US" dirty="0" smtClean="0">
                <a:hlinkClick r:id="rId2"/>
              </a:rPr>
              <a:t>http://www.youtube.com/watch?v=PXY7TkrPPzI&amp;feature=player_embedded</a:t>
            </a:r>
            <a:r>
              <a:rPr lang="en-US" dirty="0" smtClean="0"/>
              <a:t>  </a:t>
            </a:r>
          </a:p>
        </p:txBody>
      </p:sp>
      <p:sp>
        <p:nvSpPr>
          <p:cNvPr id="2" name="Title 1"/>
          <p:cNvSpPr>
            <a:spLocks noGrp="1"/>
          </p:cNvSpPr>
          <p:nvPr>
            <p:ph type="ctrTitle"/>
          </p:nvPr>
        </p:nvSpPr>
        <p:spPr>
          <a:xfrm>
            <a:off x="762000" y="1600200"/>
            <a:ext cx="7175351" cy="1793167"/>
          </a:xfrm>
        </p:spPr>
        <p:txBody>
          <a:bodyPr/>
          <a:lstStyle/>
          <a:p>
            <a:pPr algn="ctr"/>
            <a:r>
              <a:rPr lang="en-US" dirty="0" smtClean="0">
                <a:latin typeface="Times New Roman" pitchFamily="18" charset="0"/>
                <a:cs typeface="Times New Roman" pitchFamily="18" charset="0"/>
              </a:rPr>
              <a:t>FDR &amp; The New Deal</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4774" y="4648199"/>
            <a:ext cx="134302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6156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09870174"/>
              </p:ext>
            </p:extLst>
          </p:nvPr>
        </p:nvGraphicFramePr>
        <p:xfrm>
          <a:off x="1524000" y="1397000"/>
          <a:ext cx="6096000" cy="40284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Objective</a:t>
                      </a:r>
                      <a:endParaRPr lang="en-US" dirty="0"/>
                    </a:p>
                  </a:txBody>
                  <a:tcPr/>
                </a:tc>
                <a:tc>
                  <a:txBody>
                    <a:bodyPr/>
                    <a:lstStyle/>
                    <a:p>
                      <a:r>
                        <a:rPr lang="en-US" dirty="0" smtClean="0"/>
                        <a:t>Assessment</a:t>
                      </a:r>
                      <a:endParaRPr lang="en-US" dirty="0"/>
                    </a:p>
                  </a:txBody>
                  <a:tcPr/>
                </a:tc>
              </a:tr>
              <a:tr h="370840">
                <a:tc>
                  <a:txBody>
                    <a:bodyPr/>
                    <a:lstStyle/>
                    <a:p>
                      <a:r>
                        <a:rPr lang="en-US" dirty="0" smtClean="0"/>
                        <a:t>Students will understand the historical context surrounding the New Deal and its critics, especially the economic and social challenges facing the country during the Great Depression</a:t>
                      </a:r>
                      <a:r>
                        <a:rPr lang="en-US" baseline="0" dirty="0" smtClean="0"/>
                        <a:t> and a</a:t>
                      </a:r>
                      <a:r>
                        <a:rPr lang="en-US" dirty="0" smtClean="0"/>
                        <a:t>nalyze the conflicting viewpoints of the New Deal critics and assess the relative merits of their proposals. </a:t>
                      </a:r>
                    </a:p>
                    <a:p>
                      <a:endParaRPr lang="en-US" dirty="0"/>
                    </a:p>
                  </a:txBody>
                  <a:tcPr/>
                </a:tc>
                <a:tc>
                  <a:txBody>
                    <a:bodyPr/>
                    <a:lstStyle/>
                    <a:p>
                      <a:r>
                        <a:rPr lang="en-US" dirty="0" smtClean="0"/>
                        <a:t>Students will be asked to present in groups the information on their character that criticized</a:t>
                      </a:r>
                      <a:r>
                        <a:rPr lang="en-US" baseline="0" dirty="0" smtClean="0"/>
                        <a:t> the New Deal. They will be graded on written work, group work, and their individual contributions to the lesson.</a:t>
                      </a:r>
                      <a:endParaRPr lang="en-US" dirty="0"/>
                    </a:p>
                  </a:txBody>
                  <a:tcPr/>
                </a:tc>
              </a:tr>
            </a:tbl>
          </a:graphicData>
        </a:graphic>
      </p:graphicFrame>
    </p:spTree>
    <p:extLst>
      <p:ext uri="{BB962C8B-B14F-4D97-AF65-F5344CB8AC3E}">
        <p14:creationId xmlns:p14="http://schemas.microsoft.com/office/powerpoint/2010/main" val="464004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6629400" cy="1524000"/>
          </a:xfrm>
        </p:spPr>
        <p:txBody>
          <a:bodyPr/>
          <a:lstStyle/>
          <a:p>
            <a:pPr algn="ctr"/>
            <a:r>
              <a:rPr lang="en-US" dirty="0" smtClean="0"/>
              <a:t>What were the goals of the New Deal?</a:t>
            </a:r>
            <a:endParaRPr lang="en-US" dirty="0"/>
          </a:p>
        </p:txBody>
      </p:sp>
      <p:sp>
        <p:nvSpPr>
          <p:cNvPr id="3" name="TextBox 2"/>
          <p:cNvSpPr txBox="1"/>
          <p:nvPr/>
        </p:nvSpPr>
        <p:spPr>
          <a:xfrm>
            <a:off x="1447800" y="2514600"/>
            <a:ext cx="58674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What were the provisions of the New Deal programs?</a:t>
            </a:r>
            <a:endParaRPr lang="en-US" sz="2800" dirty="0">
              <a:latin typeface="Times New Roman" pitchFamily="18" charset="0"/>
              <a:cs typeface="Times New Roman" pitchFamily="18" charset="0"/>
            </a:endParaRPr>
          </a:p>
        </p:txBody>
      </p:sp>
      <p:sp>
        <p:nvSpPr>
          <p:cNvPr id="4" name="TextBox 3"/>
          <p:cNvSpPr txBox="1"/>
          <p:nvPr/>
        </p:nvSpPr>
        <p:spPr>
          <a:xfrm>
            <a:off x="1447800" y="4114800"/>
            <a:ext cx="5562600"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What were the implications of the New Deal on the role of government in the lives of Americans?</a:t>
            </a:r>
            <a:endParaRPr lang="en-US" sz="2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395472"/>
            <a:ext cx="20097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1213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6934200" cy="2971800"/>
          </a:xfrm>
        </p:spPr>
        <p:txBody>
          <a:bodyPr/>
          <a:lstStyle/>
          <a:p>
            <a:pPr algn="l"/>
            <a:r>
              <a:rPr lang="en-US" sz="3600" dirty="0" smtClean="0"/>
              <a:t>Please get into your character groups of no more than six people and discuss the information that you found on your character.</a:t>
            </a:r>
            <a:endParaRPr lang="en-US" sz="3600" dirty="0"/>
          </a:p>
        </p:txBody>
      </p:sp>
      <p:sp>
        <p:nvSpPr>
          <p:cNvPr id="3" name="TextBox 2"/>
          <p:cNvSpPr txBox="1"/>
          <p:nvPr/>
        </p:nvSpPr>
        <p:spPr>
          <a:xfrm>
            <a:off x="1685544" y="3657600"/>
            <a:ext cx="6172200" cy="2031325"/>
          </a:xfrm>
          <a:prstGeom prst="rect">
            <a:avLst/>
          </a:prstGeom>
          <a:noFill/>
        </p:spPr>
        <p:txBody>
          <a:bodyPr wrap="square" rtlCol="0">
            <a:spAutoFit/>
          </a:bodyPr>
          <a:lstStyle/>
          <a:p>
            <a:r>
              <a:rPr lang="en-US" dirty="0" smtClean="0"/>
              <a:t>Characters:</a:t>
            </a:r>
          </a:p>
          <a:p>
            <a:pPr marL="285750" indent="-285750">
              <a:buFont typeface="Arial" pitchFamily="34" charset="0"/>
              <a:buChar char="•"/>
            </a:pPr>
            <a:r>
              <a:rPr lang="en-US" dirty="0" smtClean="0"/>
              <a:t>Huey Long</a:t>
            </a:r>
          </a:p>
          <a:p>
            <a:pPr marL="285750" indent="-285750">
              <a:buFont typeface="Arial" pitchFamily="34" charset="0"/>
              <a:buChar char="•"/>
            </a:pPr>
            <a:r>
              <a:rPr lang="en-US" dirty="0" smtClean="0"/>
              <a:t>Father </a:t>
            </a:r>
            <a:r>
              <a:rPr lang="en-US" dirty="0"/>
              <a:t>Charles </a:t>
            </a:r>
            <a:r>
              <a:rPr lang="en-US" dirty="0" smtClean="0"/>
              <a:t>Coughlin</a:t>
            </a:r>
          </a:p>
          <a:p>
            <a:pPr marL="285750" indent="-285750">
              <a:buFont typeface="Arial" pitchFamily="34" charset="0"/>
              <a:buChar char="•"/>
            </a:pPr>
            <a:r>
              <a:rPr lang="en-US" dirty="0" smtClean="0"/>
              <a:t>Francis </a:t>
            </a:r>
            <a:r>
              <a:rPr lang="en-US" dirty="0"/>
              <a:t>Townshend </a:t>
            </a:r>
            <a:endParaRPr lang="en-US" dirty="0" smtClean="0"/>
          </a:p>
          <a:p>
            <a:pPr marL="285750" indent="-285750">
              <a:buFont typeface="Arial" pitchFamily="34" charset="0"/>
              <a:buChar char="•"/>
            </a:pPr>
            <a:r>
              <a:rPr lang="en-US" dirty="0" smtClean="0"/>
              <a:t>Alf Landon</a:t>
            </a:r>
          </a:p>
          <a:p>
            <a:pPr marL="285750" indent="-285750">
              <a:buFont typeface="Arial" pitchFamily="34" charset="0"/>
              <a:buChar char="•"/>
            </a:pPr>
            <a:r>
              <a:rPr lang="en-US" dirty="0" smtClean="0"/>
              <a:t>Franklin D. Roosevelt</a:t>
            </a:r>
            <a:endParaRPr lang="en-US" dirty="0"/>
          </a:p>
          <a:p>
            <a:pPr marL="285750" indent="-285750">
              <a:buFont typeface="Arial" pitchFamily="34" charset="0"/>
              <a:buChar char="•"/>
            </a:pPr>
            <a:endParaRPr lang="en-US" dirty="0" smtClean="0"/>
          </a:p>
        </p:txBody>
      </p:sp>
    </p:spTree>
    <p:extLst>
      <p:ext uri="{BB962C8B-B14F-4D97-AF65-F5344CB8AC3E}">
        <p14:creationId xmlns:p14="http://schemas.microsoft.com/office/powerpoint/2010/main" val="60091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6705600" cy="2862322"/>
          </a:xfrm>
          <a:prstGeom prst="rect">
            <a:avLst/>
          </a:prstGeom>
          <a:noFill/>
        </p:spPr>
        <p:txBody>
          <a:bodyPr wrap="square" rtlCol="0">
            <a:spAutoFit/>
          </a:bodyPr>
          <a:lstStyle/>
          <a:p>
            <a:r>
              <a:rPr lang="en-US" sz="2000" dirty="0" smtClean="0">
                <a:latin typeface="Times New Roman" pitchFamily="18" charset="0"/>
                <a:cs typeface="Times New Roman" pitchFamily="18" charset="0"/>
              </a:rPr>
              <a:t>You will be given 10 minutes for your group to come up with a presentation </a:t>
            </a:r>
            <a:r>
              <a:rPr lang="en-US" sz="2000" dirty="0">
                <a:latin typeface="Times New Roman" pitchFamily="18" charset="0"/>
                <a:cs typeface="Times New Roman" pitchFamily="18" charset="0"/>
              </a:rPr>
              <a:t>that will explain who </a:t>
            </a:r>
            <a:r>
              <a:rPr lang="en-US" sz="2000" dirty="0" smtClean="0">
                <a:latin typeface="Times New Roman" pitchFamily="18" charset="0"/>
                <a:cs typeface="Times New Roman" pitchFamily="18" charset="0"/>
              </a:rPr>
              <a:t>your </a:t>
            </a:r>
            <a:r>
              <a:rPr lang="en-US" sz="2000" dirty="0">
                <a:latin typeface="Times New Roman" pitchFamily="18" charset="0"/>
                <a:cs typeface="Times New Roman" pitchFamily="18" charset="0"/>
              </a:rPr>
              <a:t>character is, what the greatest problem facing the nation is, </a:t>
            </a:r>
            <a:r>
              <a:rPr lang="en-US" sz="2000" dirty="0" smtClean="0">
                <a:latin typeface="Times New Roman" pitchFamily="18" charset="0"/>
                <a:cs typeface="Times New Roman" pitchFamily="18" charset="0"/>
              </a:rPr>
              <a:t>your </a:t>
            </a:r>
            <a:r>
              <a:rPr lang="en-US" sz="2000" dirty="0">
                <a:latin typeface="Times New Roman" pitchFamily="18" charset="0"/>
                <a:cs typeface="Times New Roman" pitchFamily="18" charset="0"/>
              </a:rPr>
              <a:t>character’s assessment of New Deal legislation, and </a:t>
            </a:r>
            <a:r>
              <a:rPr lang="en-US" sz="2000" dirty="0" smtClean="0">
                <a:latin typeface="Times New Roman" pitchFamily="18" charset="0"/>
                <a:cs typeface="Times New Roman" pitchFamily="18" charset="0"/>
              </a:rPr>
              <a:t>your </a:t>
            </a:r>
            <a:r>
              <a:rPr lang="en-US" sz="2000" dirty="0">
                <a:latin typeface="Times New Roman" pitchFamily="18" charset="0"/>
                <a:cs typeface="Times New Roman" pitchFamily="18" charset="0"/>
              </a:rPr>
              <a:t>character’s recommendation to the President for action. The critics will present their cases to President </a:t>
            </a:r>
            <a:r>
              <a:rPr lang="en-US" sz="2000" dirty="0" smtClean="0">
                <a:latin typeface="Times New Roman" pitchFamily="18" charset="0"/>
                <a:cs typeface="Times New Roman" pitchFamily="18" charset="0"/>
              </a:rPr>
              <a:t>Roosevelt’s group, </a:t>
            </a:r>
            <a:r>
              <a:rPr lang="en-US" sz="2000" dirty="0">
                <a:latin typeface="Times New Roman" pitchFamily="18" charset="0"/>
                <a:cs typeface="Times New Roman" pitchFamily="18" charset="0"/>
              </a:rPr>
              <a:t>the </a:t>
            </a:r>
            <a:r>
              <a:rPr lang="en-US" sz="2000" dirty="0" smtClean="0">
                <a:latin typeface="Times New Roman" pitchFamily="18" charset="0"/>
                <a:cs typeface="Times New Roman" pitchFamily="18" charset="0"/>
              </a:rPr>
              <a:t>President’s group </a:t>
            </a:r>
            <a:r>
              <a:rPr lang="en-US" sz="2000" dirty="0">
                <a:latin typeface="Times New Roman" pitchFamily="18" charset="0"/>
                <a:cs typeface="Times New Roman" pitchFamily="18" charset="0"/>
              </a:rPr>
              <a:t>will defend his policies, and then the floor will be open for a freeform debate on the relative merits of New Deal </a:t>
            </a:r>
            <a:r>
              <a:rPr lang="en-US" sz="2000" dirty="0" smtClean="0">
                <a:latin typeface="Times New Roman" pitchFamily="18" charset="0"/>
                <a:cs typeface="Times New Roman" pitchFamily="18" charset="0"/>
              </a:rPr>
              <a:t>legislation and any questions you may have.</a:t>
            </a: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5776" y="3624322"/>
            <a:ext cx="1724025"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624322"/>
            <a:ext cx="20955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624322"/>
            <a:ext cx="12954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38987" y="3624322"/>
            <a:ext cx="1571625"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4922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512511" cy="1143000"/>
          </a:xfrm>
        </p:spPr>
        <p:txBody>
          <a:bodyPr/>
          <a:lstStyle/>
          <a:p>
            <a:pPr algn="ctr"/>
            <a:r>
              <a:rPr lang="en-US" dirty="0" smtClean="0"/>
              <a:t>Standards</a:t>
            </a:r>
            <a:endParaRPr lang="en-US" dirty="0"/>
          </a:p>
        </p:txBody>
      </p:sp>
      <p:sp>
        <p:nvSpPr>
          <p:cNvPr id="3" name="Content Placeholder 2"/>
          <p:cNvSpPr>
            <a:spLocks noGrp="1"/>
          </p:cNvSpPr>
          <p:nvPr>
            <p:ph sz="quarter" idx="13"/>
          </p:nvPr>
        </p:nvSpPr>
        <p:spPr>
          <a:xfrm>
            <a:off x="1143000" y="1219200"/>
            <a:ext cx="6629400" cy="5410200"/>
          </a:xfrm>
        </p:spPr>
        <p:txBody>
          <a:bodyPr>
            <a:noAutofit/>
          </a:bodyPr>
          <a:lstStyle/>
          <a:p>
            <a:pPr marL="45720" indent="0">
              <a:buNone/>
            </a:pPr>
            <a:r>
              <a:rPr lang="en-US" sz="1400" dirty="0" smtClean="0">
                <a:latin typeface="Times New Roman" pitchFamily="18" charset="0"/>
                <a:cs typeface="Times New Roman" pitchFamily="18" charset="0"/>
              </a:rPr>
              <a:t>American History II:</a:t>
            </a:r>
          </a:p>
          <a:p>
            <a:r>
              <a:rPr lang="en-US" sz="1400" dirty="0" smtClean="0">
                <a:latin typeface="Times New Roman" pitchFamily="18" charset="0"/>
                <a:cs typeface="Times New Roman" pitchFamily="18" charset="0"/>
              </a:rPr>
              <a:t>AH2.H.4</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Analyze how conflict and compromise have shaped politics, economics and culture in the United States.</a:t>
            </a:r>
          </a:p>
          <a:p>
            <a:r>
              <a:rPr lang="en-US" sz="1400" dirty="0">
                <a:latin typeface="Times New Roman" pitchFamily="18" charset="0"/>
                <a:cs typeface="Times New Roman" pitchFamily="18" charset="0"/>
              </a:rPr>
              <a:t>AH2.H.4.1</a:t>
            </a:r>
          </a:p>
          <a:p>
            <a:r>
              <a:rPr lang="en-US" sz="1400" dirty="0">
                <a:latin typeface="Times New Roman" pitchFamily="18" charset="0"/>
                <a:cs typeface="Times New Roman" pitchFamily="18" charset="0"/>
              </a:rPr>
              <a:t>Analyze the political issues and conflicts that impacted the United States since Reconstruction and the compromises that resulted (e.g., Populism, Progressivism, working conditions and labor unrest, New Deal, Wilmington Race Riots, Eugenics, Civil Rights Movement, Anti-War protests, Watergate, etc.).</a:t>
            </a:r>
          </a:p>
          <a:p>
            <a:r>
              <a:rPr lang="en-US" sz="1400" dirty="0">
                <a:latin typeface="Times New Roman" pitchFamily="18" charset="0"/>
                <a:cs typeface="Times New Roman" pitchFamily="18" charset="0"/>
              </a:rPr>
              <a:t>AH2.H.4.2</a:t>
            </a:r>
          </a:p>
          <a:p>
            <a:r>
              <a:rPr lang="en-US" sz="1400" dirty="0">
                <a:latin typeface="Times New Roman" pitchFamily="18" charset="0"/>
                <a:cs typeface="Times New Roman" pitchFamily="18" charset="0"/>
              </a:rPr>
              <a:t>Analyze the economic issues and conflicts that impacted the United States since Reconstruction and the compromises that resulted (e.g., currency policy, industrialization, urbanization, laissez-faire, labor unrest, New Deal, Great Society, supply-side economics, etc</a:t>
            </a:r>
            <a:r>
              <a:rPr lang="en-US" sz="1400" dirty="0" smtClean="0">
                <a:latin typeface="Times New Roman" pitchFamily="18" charset="0"/>
                <a:cs typeface="Times New Roman" pitchFamily="18" charset="0"/>
              </a:rPr>
              <a:t>.).</a:t>
            </a:r>
          </a:p>
          <a:p>
            <a:r>
              <a:rPr lang="en-US" sz="1400" dirty="0">
                <a:latin typeface="Times New Roman" pitchFamily="18" charset="0"/>
                <a:cs typeface="Times New Roman" pitchFamily="18" charset="0"/>
              </a:rPr>
              <a:t>AH2.H.5</a:t>
            </a:r>
          </a:p>
          <a:p>
            <a:r>
              <a:rPr lang="en-US" sz="1400" dirty="0">
                <a:latin typeface="Times New Roman" pitchFamily="18" charset="0"/>
                <a:cs typeface="Times New Roman" pitchFamily="18" charset="0"/>
              </a:rPr>
              <a:t>Understand how tensions between freedom, equality and power have shaped the political, economic and social development of the United States</a:t>
            </a:r>
            <a:r>
              <a:rPr lang="en-US" sz="1400" dirty="0" smtClean="0">
                <a:latin typeface="Times New Roman" pitchFamily="18" charset="0"/>
                <a:cs typeface="Times New Roman" pitchFamily="18" charset="0"/>
              </a:rPr>
              <a:t>.</a:t>
            </a:r>
          </a:p>
          <a:p>
            <a:r>
              <a:rPr lang="en-US" sz="1400" dirty="0">
                <a:latin typeface="Times New Roman" pitchFamily="18" charset="0"/>
                <a:cs typeface="Times New Roman" pitchFamily="18" charset="0"/>
              </a:rPr>
              <a:t>AH2.H.5.2</a:t>
            </a:r>
          </a:p>
          <a:p>
            <a:r>
              <a:rPr lang="en-US" sz="1400" dirty="0">
                <a:latin typeface="Times New Roman" pitchFamily="18" charset="0"/>
                <a:cs typeface="Times New Roman" pitchFamily="18" charset="0"/>
              </a:rPr>
              <a:t>Explain how judicial, legislative and executive actions have affected the distribution of power between levels of government since Reconstruction (e.g., New Deal, Great Society, Civil Rights, etc.).</a:t>
            </a:r>
          </a:p>
        </p:txBody>
      </p:sp>
    </p:spTree>
    <p:extLst>
      <p:ext uri="{BB962C8B-B14F-4D97-AF65-F5344CB8AC3E}">
        <p14:creationId xmlns:p14="http://schemas.microsoft.com/office/powerpoint/2010/main" val="188685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6512511" cy="1143000"/>
          </a:xfrm>
        </p:spPr>
        <p:txBody>
          <a:bodyPr/>
          <a:lstStyle/>
          <a:p>
            <a:r>
              <a:rPr lang="en-US" dirty="0" smtClean="0"/>
              <a:t>Standards Continued</a:t>
            </a:r>
            <a:endParaRPr lang="en-US" dirty="0"/>
          </a:p>
        </p:txBody>
      </p:sp>
      <p:sp>
        <p:nvSpPr>
          <p:cNvPr id="3" name="Content Placeholder 2"/>
          <p:cNvSpPr>
            <a:spLocks noGrp="1"/>
          </p:cNvSpPr>
          <p:nvPr>
            <p:ph sz="quarter" idx="13"/>
          </p:nvPr>
        </p:nvSpPr>
        <p:spPr>
          <a:xfrm>
            <a:off x="1447800" y="1219200"/>
            <a:ext cx="6400800" cy="5257800"/>
          </a:xfrm>
        </p:spPr>
        <p:txBody>
          <a:bodyPr>
            <a:normAutofit fontScale="55000" lnSpcReduction="20000"/>
          </a:bodyPr>
          <a:lstStyle/>
          <a:p>
            <a:r>
              <a:rPr lang="en-US" dirty="0" smtClean="0"/>
              <a:t>Technology:</a:t>
            </a:r>
          </a:p>
          <a:p>
            <a:r>
              <a:rPr lang="en-US" dirty="0"/>
              <a:t>HS.SI.1</a:t>
            </a:r>
          </a:p>
          <a:p>
            <a:r>
              <a:rPr lang="en-US" dirty="0"/>
              <a:t>Evaluate resources needed to solve a given problem</a:t>
            </a:r>
            <a:r>
              <a:rPr lang="en-US" dirty="0" smtClean="0"/>
              <a:t>.</a:t>
            </a:r>
          </a:p>
          <a:p>
            <a:r>
              <a:rPr lang="en-US" dirty="0"/>
              <a:t>HS.SI.1.1</a:t>
            </a:r>
          </a:p>
          <a:p>
            <a:r>
              <a:rPr lang="en-US" dirty="0"/>
              <a:t>Evaluate resources for reliability. (Reliability can be determined by currency, credibility, authority, etc. depending on the curriculum topic).</a:t>
            </a:r>
          </a:p>
          <a:p>
            <a:r>
              <a:rPr lang="en-US" dirty="0"/>
              <a:t>HS.SI.1.2</a:t>
            </a:r>
          </a:p>
          <a:p>
            <a:r>
              <a:rPr lang="en-US" dirty="0"/>
              <a:t>Evaluate resources for point of view, bias, values, or intent of information.</a:t>
            </a:r>
          </a:p>
          <a:p>
            <a:r>
              <a:rPr lang="en-US" dirty="0" smtClean="0"/>
              <a:t>HS.SI.1.3</a:t>
            </a:r>
            <a:endParaRPr lang="en-US" dirty="0"/>
          </a:p>
          <a:p>
            <a:r>
              <a:rPr lang="en-US" dirty="0"/>
              <a:t>Evaluate content for relevance to the assigned task</a:t>
            </a:r>
            <a:r>
              <a:rPr lang="en-US" dirty="0" smtClean="0"/>
              <a:t>.</a:t>
            </a:r>
          </a:p>
          <a:p>
            <a:r>
              <a:rPr lang="en-US" dirty="0"/>
              <a:t>HS.TT.1 Use technology and other</a:t>
            </a:r>
          </a:p>
          <a:p>
            <a:r>
              <a:rPr lang="en-US" dirty="0"/>
              <a:t>resources for assigned tasks</a:t>
            </a:r>
            <a:r>
              <a:rPr lang="en-US" dirty="0" smtClean="0"/>
              <a:t>.</a:t>
            </a:r>
          </a:p>
          <a:p>
            <a:r>
              <a:rPr lang="en-US" dirty="0"/>
              <a:t>HS.TT.1.1 Use appropriate technology tools and other resources to</a:t>
            </a:r>
          </a:p>
          <a:p>
            <a:r>
              <a:rPr lang="en-US" dirty="0"/>
              <a:t>access information (multi-database search engines, online</a:t>
            </a:r>
          </a:p>
          <a:p>
            <a:r>
              <a:rPr lang="en-US" dirty="0"/>
              <a:t>primary resources, virtual interviews with content experts).</a:t>
            </a:r>
          </a:p>
          <a:p>
            <a:r>
              <a:rPr lang="en-US" dirty="0"/>
              <a:t>HS.TT.1.2 Use appropriate technology tools and other resources to</a:t>
            </a:r>
          </a:p>
          <a:p>
            <a:r>
              <a:rPr lang="en-US" dirty="0"/>
              <a:t>organize information (e.g. online note-taking tools,</a:t>
            </a:r>
          </a:p>
          <a:p>
            <a:r>
              <a:rPr lang="en-US" dirty="0"/>
              <a:t>collaborative wikis).</a:t>
            </a:r>
          </a:p>
          <a:p>
            <a:r>
              <a:rPr lang="en-US" dirty="0" smtClean="0"/>
              <a:t>HS.TT.1.3 </a:t>
            </a:r>
            <a:r>
              <a:rPr lang="en-US" dirty="0"/>
              <a:t>Use appropriate technology tools and other resources to</a:t>
            </a:r>
          </a:p>
          <a:p>
            <a:r>
              <a:rPr lang="en-US" dirty="0"/>
              <a:t>design products to share information with others (e.g.</a:t>
            </a:r>
          </a:p>
          <a:p>
            <a:r>
              <a:rPr lang="en-US" dirty="0"/>
              <a:t>multimedia presentations, Web 2.0 tools, graphics,</a:t>
            </a:r>
          </a:p>
          <a:p>
            <a:r>
              <a:rPr lang="en-US" dirty="0"/>
              <a:t>podcasts, and audio files).</a:t>
            </a:r>
            <a:endParaRPr lang="en-US" dirty="0" smtClean="0"/>
          </a:p>
          <a:p>
            <a:endParaRPr lang="en-US" dirty="0" smtClean="0"/>
          </a:p>
          <a:p>
            <a:endParaRPr lang="en-US" dirty="0"/>
          </a:p>
        </p:txBody>
      </p:sp>
    </p:spTree>
    <p:extLst>
      <p:ext uri="{BB962C8B-B14F-4D97-AF65-F5344CB8AC3E}">
        <p14:creationId xmlns:p14="http://schemas.microsoft.com/office/powerpoint/2010/main" val="286039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6512511" cy="1143000"/>
          </a:xfrm>
        </p:spPr>
        <p:txBody>
          <a:bodyPr/>
          <a:lstStyle/>
          <a:p>
            <a:pPr algn="ctr"/>
            <a:r>
              <a:rPr lang="en-US" dirty="0" smtClean="0"/>
              <a:t>References</a:t>
            </a:r>
            <a:endParaRPr lang="en-US" dirty="0"/>
          </a:p>
        </p:txBody>
      </p:sp>
      <p:sp>
        <p:nvSpPr>
          <p:cNvPr id="3" name="Content Placeholder 2"/>
          <p:cNvSpPr>
            <a:spLocks noGrp="1"/>
          </p:cNvSpPr>
          <p:nvPr>
            <p:ph sz="quarter" idx="13"/>
          </p:nvPr>
        </p:nvSpPr>
        <p:spPr>
          <a:xfrm>
            <a:off x="1447800" y="1981200"/>
            <a:ext cx="6400800" cy="3474720"/>
          </a:xfrm>
        </p:spPr>
        <p:txBody>
          <a:bodyPr>
            <a:normAutofit lnSpcReduction="10000"/>
          </a:bodyPr>
          <a:lstStyle/>
          <a:p>
            <a:r>
              <a:rPr lang="en-US" dirty="0" smtClean="0"/>
              <a:t>Retrieved on February 28, 2013 from </a:t>
            </a:r>
            <a:r>
              <a:rPr lang="en-US" dirty="0" smtClean="0">
                <a:hlinkClick r:id="rId2"/>
              </a:rPr>
              <a:t>http</a:t>
            </a:r>
            <a:r>
              <a:rPr lang="en-US" dirty="0">
                <a:hlinkClick r:id="rId2"/>
              </a:rPr>
              <a:t>://</a:t>
            </a:r>
            <a:r>
              <a:rPr lang="en-US" dirty="0" smtClean="0">
                <a:hlinkClick r:id="rId2"/>
              </a:rPr>
              <a:t>www.youtube.com/watch?v=PXY7TkrPPzI&amp;feature=player_embedded</a:t>
            </a:r>
            <a:r>
              <a:rPr lang="en-US" dirty="0" smtClean="0"/>
              <a:t>  </a:t>
            </a:r>
          </a:p>
          <a:p>
            <a:r>
              <a:rPr lang="en-US" dirty="0" smtClean="0"/>
              <a:t>The </a:t>
            </a:r>
            <a:r>
              <a:rPr lang="en-US" dirty="0"/>
              <a:t>Great </a:t>
            </a:r>
            <a:r>
              <a:rPr lang="en-US" dirty="0" smtClean="0"/>
              <a:t>Depression. Retrieved on February 28, 2013 from </a:t>
            </a:r>
            <a:r>
              <a:rPr lang="en-US" dirty="0">
                <a:hlinkClick r:id="rId3"/>
              </a:rPr>
              <a:t>http://</a:t>
            </a:r>
            <a:r>
              <a:rPr lang="en-US" dirty="0" smtClean="0">
                <a:hlinkClick r:id="rId3"/>
              </a:rPr>
              <a:t>www.besthistorysites.net/index.php/american-history/1900/great-depression</a:t>
            </a:r>
            <a:r>
              <a:rPr lang="en-US" dirty="0" smtClean="0"/>
              <a:t>   </a:t>
            </a:r>
          </a:p>
          <a:p>
            <a:r>
              <a:rPr lang="en-US" dirty="0" smtClean="0"/>
              <a:t>Retrieved on February </a:t>
            </a:r>
            <a:r>
              <a:rPr lang="en-US" dirty="0"/>
              <a:t>28, </a:t>
            </a:r>
            <a:r>
              <a:rPr lang="en-US" dirty="0" smtClean="0"/>
              <a:t>2013 from </a:t>
            </a:r>
            <a:r>
              <a:rPr lang="en-US" dirty="0" smtClean="0">
                <a:hlinkClick r:id="rId4"/>
              </a:rPr>
              <a:t>www.dlt.ncssm.edu</a:t>
            </a:r>
            <a:r>
              <a:rPr lang="en-US" dirty="0">
                <a:hlinkClick r:id="rId4"/>
              </a:rPr>
              <a:t>/.../lessonplans/.../New_Deal.../</a:t>
            </a:r>
            <a:r>
              <a:rPr lang="en-US" dirty="0" smtClean="0">
                <a:hlinkClick r:id="rId4"/>
              </a:rPr>
              <a:t>New_Deal_Critics</a:t>
            </a:r>
            <a:r>
              <a:rPr lang="en-US" dirty="0" smtClean="0"/>
              <a:t>  </a:t>
            </a:r>
            <a:endParaRPr lang="en-US" dirty="0"/>
          </a:p>
          <a:p>
            <a:pPr marL="45720" indent="0">
              <a:buNone/>
            </a:pPr>
            <a:endParaRPr lang="en-US" dirty="0" smtClean="0"/>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175383001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155</TotalTime>
  <Words>641</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FDR &amp; The New Deal</vt:lpstr>
      <vt:lpstr>PowerPoint Presentation</vt:lpstr>
      <vt:lpstr>What were the goals of the New Deal?</vt:lpstr>
      <vt:lpstr>Please get into your character groups of no more than six people and discuss the information that you found on your character.</vt:lpstr>
      <vt:lpstr>PowerPoint Presentation</vt:lpstr>
      <vt:lpstr>Standards</vt:lpstr>
      <vt:lpstr>Standards Continued</vt:lpstr>
      <vt:lpstr>References</vt:lpstr>
    </vt:vector>
  </TitlesOfParts>
  <Company>UNCW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UNCW</dc:creator>
  <cp:lastModifiedBy>Lindsey</cp:lastModifiedBy>
  <cp:revision>15</cp:revision>
  <dcterms:created xsi:type="dcterms:W3CDTF">2013-02-28T21:44:38Z</dcterms:created>
  <dcterms:modified xsi:type="dcterms:W3CDTF">2013-04-20T00:26:28Z</dcterms:modified>
</cp:coreProperties>
</file>